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996E69-B07A-49B3-8E8F-7547E324F175}" type="datetimeFigureOut">
              <a:rPr lang="en-US" smtClean="0"/>
              <a:t>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BAAF6-9AA7-40F1-9815-9587D23CF8B0}" type="slidenum">
              <a:rPr lang="en-US" smtClean="0"/>
              <a:t>‹#›</a:t>
            </a:fld>
            <a:endParaRPr lang="en-US"/>
          </a:p>
        </p:txBody>
      </p:sp>
    </p:spTree>
    <p:extLst>
      <p:ext uri="{BB962C8B-B14F-4D97-AF65-F5344CB8AC3E}">
        <p14:creationId xmlns:p14="http://schemas.microsoft.com/office/powerpoint/2010/main" val="1681842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E66B02-A308-4019-A8B6-61526C6E9FB3}"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875390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9DB111-181D-4911-8897-5E3E04D11350}" type="datetimeFigureOut">
              <a:rPr lang="en-US" smtClean="0">
                <a:solidFill>
                  <a:prstClr val="black">
                    <a:tint val="75000"/>
                  </a:prstClr>
                </a:solidFill>
              </a:rPr>
              <a:pPr/>
              <a:t>2/2/2016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7C619B8-B643-46EB-98E2-FB3D61E821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590461"/>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9DB111-181D-4911-8897-5E3E04D11350}" type="datetimeFigureOut">
              <a:rPr lang="en-US" smtClean="0">
                <a:solidFill>
                  <a:prstClr val="black">
                    <a:tint val="75000"/>
                  </a:prstClr>
                </a:solidFill>
              </a:rPr>
              <a:pPr/>
              <a:t>2/2/2016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7C619B8-B643-46EB-98E2-FB3D61E821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6940382"/>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9DB111-181D-4911-8897-5E3E04D11350}" type="datetimeFigureOut">
              <a:rPr lang="en-US" smtClean="0">
                <a:solidFill>
                  <a:prstClr val="black">
                    <a:tint val="75000"/>
                  </a:prstClr>
                </a:solidFill>
              </a:rPr>
              <a:pPr/>
              <a:t>2/2/2016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7C619B8-B643-46EB-98E2-FB3D61E821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0773574"/>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9DB111-181D-4911-8897-5E3E04D11350}" type="datetimeFigureOut">
              <a:rPr lang="en-US" smtClean="0">
                <a:solidFill>
                  <a:prstClr val="black">
                    <a:tint val="75000"/>
                  </a:prstClr>
                </a:solidFill>
              </a:rPr>
              <a:pPr/>
              <a:t>2/2/2016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7C619B8-B643-46EB-98E2-FB3D61E821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7005189"/>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9DB111-181D-4911-8897-5E3E04D11350}" type="datetimeFigureOut">
              <a:rPr lang="en-US" smtClean="0">
                <a:solidFill>
                  <a:prstClr val="black">
                    <a:tint val="75000"/>
                  </a:prstClr>
                </a:solidFill>
              </a:rPr>
              <a:pPr/>
              <a:t>2/2/2016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7C619B8-B643-46EB-98E2-FB3D61E821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0905338"/>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9DB111-181D-4911-8897-5E3E04D11350}" type="datetimeFigureOut">
              <a:rPr lang="en-US" smtClean="0">
                <a:solidFill>
                  <a:prstClr val="black">
                    <a:tint val="75000"/>
                  </a:prstClr>
                </a:solidFill>
              </a:rPr>
              <a:pPr/>
              <a:t>2/2/2016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7C619B8-B643-46EB-98E2-FB3D61E821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5279170"/>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9DB111-181D-4911-8897-5E3E04D11350}" type="datetimeFigureOut">
              <a:rPr lang="en-US" smtClean="0">
                <a:solidFill>
                  <a:prstClr val="black">
                    <a:tint val="75000"/>
                  </a:prstClr>
                </a:solidFill>
              </a:rPr>
              <a:pPr/>
              <a:t>2/2/2016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7C619B8-B643-46EB-98E2-FB3D61E821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0258574"/>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9DB111-181D-4911-8897-5E3E04D11350}" type="datetimeFigureOut">
              <a:rPr lang="en-US" smtClean="0">
                <a:solidFill>
                  <a:prstClr val="black">
                    <a:tint val="75000"/>
                  </a:prstClr>
                </a:solidFill>
              </a:rPr>
              <a:pPr/>
              <a:t>2/2/2016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7C619B8-B643-46EB-98E2-FB3D61E821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83501"/>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9DB111-181D-4911-8897-5E3E04D11350}" type="datetimeFigureOut">
              <a:rPr lang="en-US" smtClean="0">
                <a:solidFill>
                  <a:prstClr val="black">
                    <a:tint val="75000"/>
                  </a:prstClr>
                </a:solidFill>
              </a:rPr>
              <a:pPr/>
              <a:t>2/2/2016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7C619B8-B643-46EB-98E2-FB3D61E821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3541236"/>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9DB111-181D-4911-8897-5E3E04D11350}" type="datetimeFigureOut">
              <a:rPr lang="en-US" smtClean="0">
                <a:solidFill>
                  <a:prstClr val="black">
                    <a:tint val="75000"/>
                  </a:prstClr>
                </a:solidFill>
              </a:rPr>
              <a:pPr/>
              <a:t>2/2/2016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7C619B8-B643-46EB-98E2-FB3D61E821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2147620"/>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9DB111-181D-4911-8897-5E3E04D11350}" type="datetimeFigureOut">
              <a:rPr lang="en-US" smtClean="0">
                <a:solidFill>
                  <a:prstClr val="black">
                    <a:tint val="75000"/>
                  </a:prstClr>
                </a:solidFill>
              </a:rPr>
              <a:pPr/>
              <a:t>2/2/2016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7C619B8-B643-46EB-98E2-FB3D61E821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1065726"/>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9DB111-181D-4911-8897-5E3E04D11350}" type="datetimeFigureOut">
              <a:rPr lang="en-US" smtClean="0">
                <a:solidFill>
                  <a:prstClr val="black">
                    <a:tint val="75000"/>
                  </a:prstClr>
                </a:solidFill>
              </a:rPr>
              <a:pPr/>
              <a:t>2/2/2016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619B8-B643-46EB-98E2-FB3D61E821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49591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Instructional Initiatives 2015-2016</a:t>
            </a:r>
            <a:endParaRPr lang="en-US" dirty="0">
              <a:solidFill>
                <a:schemeClr val="bg1"/>
              </a:solidFill>
            </a:endParaRPr>
          </a:p>
        </p:txBody>
      </p:sp>
      <p:sp>
        <p:nvSpPr>
          <p:cNvPr id="3" name="Content Placeholder 2"/>
          <p:cNvSpPr>
            <a:spLocks noGrp="1"/>
          </p:cNvSpPr>
          <p:nvPr>
            <p:ph idx="1"/>
          </p:nvPr>
        </p:nvSpPr>
        <p:spPr/>
        <p:txBody>
          <a:bodyPr>
            <a:normAutofit fontScale="62500" lnSpcReduction="20000"/>
          </a:bodyPr>
          <a:lstStyle/>
          <a:p>
            <a:pPr marL="285750" indent="-285750">
              <a:spcBef>
                <a:spcPts val="600"/>
              </a:spcBef>
              <a:buClr>
                <a:schemeClr val="bg1"/>
              </a:buClr>
              <a:buFont typeface="Wingdings" charset="2"/>
              <a:buChar char="q"/>
            </a:pPr>
            <a:r>
              <a:rPr lang="en-US" i="1" dirty="0" smtClean="0">
                <a:solidFill>
                  <a:schemeClr val="bg1"/>
                </a:solidFill>
              </a:rPr>
              <a:t> Assessment</a:t>
            </a:r>
          </a:p>
          <a:p>
            <a:pPr lvl="1">
              <a:buClr>
                <a:schemeClr val="bg1"/>
              </a:buClr>
              <a:buFont typeface="Arial" panose="020B0604020202020204" pitchFamily="34" charset="0"/>
              <a:buChar char="•"/>
            </a:pPr>
            <a:r>
              <a:rPr lang="en-US" dirty="0">
                <a:solidFill>
                  <a:schemeClr val="bg1"/>
                </a:solidFill>
              </a:rPr>
              <a:t>Collaborative among grade level content</a:t>
            </a:r>
          </a:p>
          <a:p>
            <a:pPr lvl="1">
              <a:buClr>
                <a:schemeClr val="bg1"/>
              </a:buClr>
              <a:buFont typeface="Arial" panose="020B0604020202020204" pitchFamily="34" charset="0"/>
              <a:buChar char="•"/>
            </a:pPr>
            <a:r>
              <a:rPr lang="en-US" dirty="0">
                <a:solidFill>
                  <a:schemeClr val="bg1"/>
                </a:solidFill>
              </a:rPr>
              <a:t>Should drive lesson planning</a:t>
            </a:r>
          </a:p>
          <a:p>
            <a:pPr lvl="1">
              <a:buClr>
                <a:schemeClr val="bg1"/>
              </a:buClr>
              <a:buFont typeface="Arial" panose="020B0604020202020204" pitchFamily="34" charset="0"/>
              <a:buChar char="•"/>
            </a:pPr>
            <a:r>
              <a:rPr lang="en-US" dirty="0">
                <a:solidFill>
                  <a:schemeClr val="bg1"/>
                </a:solidFill>
              </a:rPr>
              <a:t>Timely feedback should be shared with students</a:t>
            </a:r>
          </a:p>
          <a:p>
            <a:pPr lvl="1">
              <a:buClr>
                <a:schemeClr val="bg1"/>
              </a:buClr>
              <a:buFont typeface="Arial" panose="020B0604020202020204" pitchFamily="34" charset="0"/>
              <a:buChar char="•"/>
            </a:pPr>
            <a:r>
              <a:rPr lang="en-US" dirty="0">
                <a:solidFill>
                  <a:schemeClr val="bg1"/>
                </a:solidFill>
              </a:rPr>
              <a:t>Given frequently to measure knowledge of TEKS/scope and sequence</a:t>
            </a:r>
          </a:p>
          <a:p>
            <a:pPr lvl="1">
              <a:buClr>
                <a:schemeClr val="bg1"/>
              </a:buClr>
              <a:buFont typeface="Arial" panose="020B0604020202020204" pitchFamily="34" charset="0"/>
              <a:buChar char="•"/>
            </a:pPr>
            <a:r>
              <a:rPr lang="en-US" dirty="0">
                <a:solidFill>
                  <a:schemeClr val="bg1"/>
                </a:solidFill>
              </a:rPr>
              <a:t>Data collected should be used to shape instructional decisions and </a:t>
            </a:r>
            <a:r>
              <a:rPr lang="en-US" dirty="0" smtClean="0">
                <a:solidFill>
                  <a:schemeClr val="bg1"/>
                </a:solidFill>
              </a:rPr>
              <a:t>interventions</a:t>
            </a:r>
            <a:endParaRPr lang="en-US" dirty="0">
              <a:solidFill>
                <a:schemeClr val="bg1"/>
              </a:solidFill>
            </a:endParaRPr>
          </a:p>
          <a:p>
            <a:pPr marL="285750" indent="-285750">
              <a:spcBef>
                <a:spcPts val="600"/>
              </a:spcBef>
              <a:buClr>
                <a:schemeClr val="bg1"/>
              </a:buClr>
              <a:buFont typeface="Wingdings" charset="2"/>
              <a:buChar char="q"/>
            </a:pPr>
            <a:r>
              <a:rPr lang="en-US" i="1" dirty="0">
                <a:solidFill>
                  <a:schemeClr val="bg1"/>
                </a:solidFill>
              </a:rPr>
              <a:t>  </a:t>
            </a:r>
            <a:r>
              <a:rPr lang="en-US" i="1" dirty="0" smtClean="0">
                <a:solidFill>
                  <a:schemeClr val="bg1"/>
                </a:solidFill>
              </a:rPr>
              <a:t>Rigorous Learning </a:t>
            </a:r>
          </a:p>
          <a:p>
            <a:pPr marL="857250" lvl="1" indent="-457200">
              <a:spcBef>
                <a:spcPts val="600"/>
              </a:spcBef>
              <a:buClr>
                <a:schemeClr val="bg1"/>
              </a:buClr>
              <a:buFont typeface="Arial" panose="020B0604020202020204" pitchFamily="34" charset="0"/>
              <a:buChar char="•"/>
            </a:pPr>
            <a:r>
              <a:rPr lang="en-US" dirty="0">
                <a:solidFill>
                  <a:schemeClr val="bg1"/>
                </a:solidFill>
              </a:rPr>
              <a:t>Rigorous learning </a:t>
            </a:r>
            <a:r>
              <a:rPr lang="en-US" dirty="0" smtClean="0">
                <a:solidFill>
                  <a:schemeClr val="bg1"/>
                </a:solidFill>
              </a:rPr>
              <a:t>helps </a:t>
            </a:r>
            <a:r>
              <a:rPr lang="en-US" dirty="0">
                <a:solidFill>
                  <a:schemeClr val="bg1"/>
                </a:solidFill>
              </a:rPr>
              <a:t>students understand knowledge and concepts that are complex, ambiguous, or contentious, and they help students acquire skills that can be applied in a variety of educational, career, and civic contexts throughout their lives.</a:t>
            </a:r>
            <a:endParaRPr lang="en-US" i="1" dirty="0" smtClean="0">
              <a:solidFill>
                <a:schemeClr val="bg1"/>
              </a:solidFill>
            </a:endParaRPr>
          </a:p>
          <a:p>
            <a:pPr marL="685800" lvl="1">
              <a:spcBef>
                <a:spcPts val="600"/>
              </a:spcBef>
              <a:buClr>
                <a:schemeClr val="bg1"/>
              </a:buClr>
              <a:buFont typeface="Wingdings" charset="2"/>
              <a:buChar char="q"/>
            </a:pPr>
            <a:endParaRPr lang="en-US" dirty="0">
              <a:solidFill>
                <a:schemeClr val="bg1"/>
              </a:solidFill>
            </a:endParaRPr>
          </a:p>
          <a:p>
            <a:pPr marL="285750" indent="-285750">
              <a:spcBef>
                <a:spcPts val="600"/>
              </a:spcBef>
              <a:buClr>
                <a:schemeClr val="bg1"/>
              </a:buClr>
              <a:buFont typeface="Wingdings" charset="2"/>
              <a:buChar char="q"/>
            </a:pPr>
            <a:r>
              <a:rPr lang="en-US" i="1" dirty="0">
                <a:solidFill>
                  <a:schemeClr val="bg1"/>
                </a:solidFill>
              </a:rPr>
              <a:t>  Authentic </a:t>
            </a:r>
            <a:r>
              <a:rPr lang="en-US" i="1" dirty="0" smtClean="0">
                <a:solidFill>
                  <a:schemeClr val="bg1"/>
                </a:solidFill>
              </a:rPr>
              <a:t>Literacy</a:t>
            </a:r>
          </a:p>
          <a:p>
            <a:pPr lvl="1">
              <a:spcBef>
                <a:spcPts val="600"/>
              </a:spcBef>
              <a:buClr>
                <a:schemeClr val="bg1"/>
              </a:buClr>
              <a:buFont typeface="Arial" panose="020B0604020202020204" pitchFamily="34" charset="0"/>
              <a:buChar char="•"/>
            </a:pPr>
            <a:r>
              <a:rPr lang="en-US" dirty="0" smtClean="0">
                <a:solidFill>
                  <a:schemeClr val="bg1"/>
                </a:solidFill>
              </a:rPr>
              <a:t>Authentic </a:t>
            </a:r>
            <a:r>
              <a:rPr lang="en-US" dirty="0">
                <a:solidFill>
                  <a:schemeClr val="bg1"/>
                </a:solidFill>
              </a:rPr>
              <a:t>literacy involves literacy learning experiences that focus on meaningful reading, discussing, and writing activities that help the learner to construct their own understandings and develop problem solving skills. The students do real reading, writing, and discussing for real purposes as they would in the real world, not just the school world.</a:t>
            </a:r>
          </a:p>
          <a:p>
            <a:pPr marL="285750" indent="-285750">
              <a:spcBef>
                <a:spcPts val="600"/>
              </a:spcBef>
              <a:buClr>
                <a:schemeClr val="bg1"/>
              </a:buClr>
              <a:buFont typeface="Wingdings" charset="2"/>
              <a:buChar char="q"/>
            </a:pPr>
            <a:endParaRPr lang="en-US" dirty="0">
              <a:solidFill>
                <a:schemeClr val="bg1"/>
              </a:solidFill>
            </a:endParaRPr>
          </a:p>
          <a:p>
            <a:endParaRPr lang="en-US" dirty="0"/>
          </a:p>
        </p:txBody>
      </p:sp>
    </p:spTree>
    <p:extLst>
      <p:ext uri="{BB962C8B-B14F-4D97-AF65-F5344CB8AC3E}">
        <p14:creationId xmlns:p14="http://schemas.microsoft.com/office/powerpoint/2010/main" val="2677064229"/>
      </p:ext>
    </p:extLst>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1_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149</Words>
  <Application>Microsoft Office PowerPoint</Application>
  <PresentationFormat>Widescreen</PresentationFormat>
  <Paragraphs>13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1_Office Theme</vt:lpstr>
      <vt:lpstr>Instructional Initiatives 2015-2016</vt:lpstr>
    </vt:vector>
  </TitlesOfParts>
  <Company>North East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Instructional Initiatives 2015-2016</dc:title>
  <dc:creator>Kacher, Joana</dc:creator>
  <cp:lastModifiedBy>Kacher, Joana</cp:lastModifiedBy>
  <cp:revision>1</cp:revision>
  <dcterms:created xsi:type="dcterms:W3CDTF">2016-02-02T22:22:07Z</dcterms:created>
  <dcterms:modified xsi:type="dcterms:W3CDTF">2016-02-02T22:22:22Z</dcterms:modified>
</cp:coreProperties>
</file>